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Faustina"/>
      <p:regular r:id="rId16"/>
      <p:bold r:id="rId17"/>
      <p:italic r:id="rId18"/>
      <p:boldItalic r:id="rId19"/>
    </p:embeddedFont>
    <p:embeddedFont>
      <p:font typeface="Encode Sans"/>
      <p:regular r:id="rId20"/>
      <p:bold r:id="rId21"/>
    </p:embeddedFont>
    <p:embeddedFont>
      <p:font typeface="Encode Sans SemiBold"/>
      <p:regular r:id="rId22"/>
      <p:bold r:id="rId23"/>
    </p:embeddedFont>
    <p:embeddedFont>
      <p:font typeface="IBM Plex Mono Light"/>
      <p:regular r:id="rId24"/>
      <p:bold r:id="rId25"/>
      <p:italic r:id="rId26"/>
      <p:boldItalic r:id="rId27"/>
    </p:embeddedFont>
    <p:embeddedFont>
      <p:font typeface="IBM Plex Mono ExtraLight"/>
      <p:regular r:id="rId28"/>
      <p:bold r:id="rId29"/>
      <p:italic r:id="rId30"/>
      <p:boldItalic r:id="rId31"/>
    </p:embeddedFont>
    <p:embeddedFont>
      <p:font typeface="IBM Plex Mono Thin"/>
      <p:regular r:id="rId32"/>
      <p:bold r:id="rId33"/>
      <p:italic r:id="rId34"/>
      <p:boldItalic r:id="rId35"/>
    </p:embeddedFont>
    <p:embeddedFont>
      <p:font typeface="IBM Plex Mon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ncodeSans-regular.fntdata"/><Relationship Id="rId22" Type="http://schemas.openxmlformats.org/officeDocument/2006/relationships/font" Target="fonts/EncodeSansSemiBold-regular.fntdata"/><Relationship Id="rId21" Type="http://schemas.openxmlformats.org/officeDocument/2006/relationships/font" Target="fonts/EncodeSans-bold.fntdata"/><Relationship Id="rId24" Type="http://schemas.openxmlformats.org/officeDocument/2006/relationships/font" Target="fonts/IBMPlexMonoLight-regular.fntdata"/><Relationship Id="rId23" Type="http://schemas.openxmlformats.org/officeDocument/2006/relationships/font" Target="fonts/EncodeSans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MonoLight-italic.fntdata"/><Relationship Id="rId25" Type="http://schemas.openxmlformats.org/officeDocument/2006/relationships/font" Target="fonts/IBMPlexMonoLight-bold.fntdata"/><Relationship Id="rId28" Type="http://schemas.openxmlformats.org/officeDocument/2006/relationships/font" Target="fonts/IBMPlexMonoExtraLight-regular.fntdata"/><Relationship Id="rId27" Type="http://schemas.openxmlformats.org/officeDocument/2006/relationships/font" Target="fonts/IBMPlexMon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BMPlexMonoExtra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MonoExtraLight-boldItalic.fntdata"/><Relationship Id="rId30" Type="http://schemas.openxmlformats.org/officeDocument/2006/relationships/font" Target="fonts/IBMPlexMonoExtraLight-italic.fntdata"/><Relationship Id="rId11" Type="http://schemas.openxmlformats.org/officeDocument/2006/relationships/slide" Target="slides/slide6.xml"/><Relationship Id="rId33" Type="http://schemas.openxmlformats.org/officeDocument/2006/relationships/font" Target="fonts/IBMPlexMonoThin-bold.fntdata"/><Relationship Id="rId10" Type="http://schemas.openxmlformats.org/officeDocument/2006/relationships/slide" Target="slides/slide5.xml"/><Relationship Id="rId32" Type="http://schemas.openxmlformats.org/officeDocument/2006/relationships/font" Target="fonts/IBMPlexMonoThin-regular.fntdata"/><Relationship Id="rId13" Type="http://schemas.openxmlformats.org/officeDocument/2006/relationships/slide" Target="slides/slide8.xml"/><Relationship Id="rId35" Type="http://schemas.openxmlformats.org/officeDocument/2006/relationships/font" Target="fonts/IBMPlexMonoThin-boldItalic.fntdata"/><Relationship Id="rId12" Type="http://schemas.openxmlformats.org/officeDocument/2006/relationships/slide" Target="slides/slide7.xml"/><Relationship Id="rId34" Type="http://schemas.openxmlformats.org/officeDocument/2006/relationships/font" Target="fonts/IBMPlexMonoThin-italic.fntdata"/><Relationship Id="rId15" Type="http://schemas.openxmlformats.org/officeDocument/2006/relationships/slide" Target="slides/slide10.xml"/><Relationship Id="rId37" Type="http://schemas.openxmlformats.org/officeDocument/2006/relationships/font" Target="fonts/IBMPlexMono-bold.fntdata"/><Relationship Id="rId14" Type="http://schemas.openxmlformats.org/officeDocument/2006/relationships/slide" Target="slides/slide9.xml"/><Relationship Id="rId36" Type="http://schemas.openxmlformats.org/officeDocument/2006/relationships/font" Target="fonts/IBMPlexMono-regular.fntdata"/><Relationship Id="rId17" Type="http://schemas.openxmlformats.org/officeDocument/2006/relationships/font" Target="fonts/Faustina-bold.fntdata"/><Relationship Id="rId39" Type="http://schemas.openxmlformats.org/officeDocument/2006/relationships/font" Target="fonts/IBMPlexMono-boldItalic.fntdata"/><Relationship Id="rId16" Type="http://schemas.openxmlformats.org/officeDocument/2006/relationships/font" Target="fonts/Faustina-regular.fntdata"/><Relationship Id="rId38" Type="http://schemas.openxmlformats.org/officeDocument/2006/relationships/font" Target="fonts/IBMPlexMono-italic.fntdata"/><Relationship Id="rId19" Type="http://schemas.openxmlformats.org/officeDocument/2006/relationships/font" Target="fonts/Faustina-boldItalic.fntdata"/><Relationship Id="rId18" Type="http://schemas.openxmlformats.org/officeDocument/2006/relationships/font" Target="fonts/Faustina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1467809c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1467809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9fec965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9fec965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b7e53e598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b7e53e598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2065c1ff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2065c1ff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f314effd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f314effd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f56dd98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f56dd98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e2065c1ff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e2065c1ff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f56dd98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5f56dd98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2065c1ffc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e2065c1ffc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Encode Sans"/>
              <a:buNone/>
              <a:defRPr b="1" sz="46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53725" y="284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Encode Sans"/>
              <a:buNone/>
              <a:defRPr sz="28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11708" y="1196775"/>
            <a:ext cx="852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34908" l="13018" r="11770" t="35892"/>
          <a:stretch/>
        </p:blipFill>
        <p:spPr>
          <a:xfrm>
            <a:off x="415900" y="207275"/>
            <a:ext cx="2495550" cy="9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4481200"/>
            <a:ext cx="9144000" cy="66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900" y="4255500"/>
            <a:ext cx="1790000" cy="11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9575" y="4224670"/>
            <a:ext cx="1790000" cy="117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800" y="4270049"/>
            <a:ext cx="1651400" cy="10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674EA7">
              <a:alpha val="27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4200"/>
              <a:buNone/>
              <a:defRPr sz="4200">
                <a:solidFill>
                  <a:srgbClr val="674EA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8" name="Google Shape;68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None/>
              <a:defRPr sz="21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Encode Sans"/>
              <a:buNone/>
              <a:defRPr b="1" sz="46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353725" y="284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Encode Sans"/>
              <a:buNone/>
              <a:defRPr sz="28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" name="Google Shape;23;p3"/>
          <p:cNvCxnSpPr/>
          <p:nvPr/>
        </p:nvCxnSpPr>
        <p:spPr>
          <a:xfrm>
            <a:off x="311708" y="1196775"/>
            <a:ext cx="852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34908" l="13018" r="11770" t="35892"/>
          <a:stretch/>
        </p:blipFill>
        <p:spPr>
          <a:xfrm>
            <a:off x="415900" y="207275"/>
            <a:ext cx="2495550" cy="9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4">
            <a:alphaModFix/>
          </a:blip>
          <a:srcRect b="26579" l="0" r="0" t="22869"/>
          <a:stretch/>
        </p:blipFill>
        <p:spPr>
          <a:xfrm>
            <a:off x="5976900" y="279013"/>
            <a:ext cx="2495549" cy="82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396358" y="464993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 b="8592" l="0" r="0" t="0"/>
          <a:stretch/>
        </p:blipFill>
        <p:spPr>
          <a:xfrm>
            <a:off x="500550" y="4663225"/>
            <a:ext cx="1158451" cy="44222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pic>
        <p:nvPicPr>
          <p:cNvPr id="33" name="Google Shape;3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968" y="4679766"/>
            <a:ext cx="1220144" cy="4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396358" y="465681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" name="Google Shape;39;p5"/>
          <p:cNvPicPr preferRelativeResize="0"/>
          <p:nvPr/>
        </p:nvPicPr>
        <p:blipFill rotWithShape="1">
          <a:blip r:embed="rId3">
            <a:alphaModFix/>
          </a:blip>
          <a:srcRect b="8592" l="0" r="0" t="0"/>
          <a:stretch/>
        </p:blipFill>
        <p:spPr>
          <a:xfrm>
            <a:off x="500550" y="4663225"/>
            <a:ext cx="1158451" cy="4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968" y="4679766"/>
            <a:ext cx="1220144" cy="4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Char char="●"/>
              <a:defRPr sz="1400">
                <a:solidFill>
                  <a:srgbClr val="674EA7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▸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◇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Char char="●"/>
              <a:defRPr sz="1400">
                <a:solidFill>
                  <a:srgbClr val="674EA7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▸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◇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7583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>
            <p:ph type="title"/>
          </p:nvPr>
        </p:nvSpPr>
        <p:spPr>
          <a:xfrm>
            <a:off x="311700" y="76600"/>
            <a:ext cx="85206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b="1"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 SemiBold"/>
              <a:buChar char="●"/>
              <a:defRPr sz="18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○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"/>
              <a:buChar char="■"/>
              <a:defRPr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Light"/>
              <a:buChar char="□"/>
              <a:defRPr>
                <a:solidFill>
                  <a:schemeClr val="dk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ExtraLight"/>
              <a:buChar char="▸"/>
              <a:defRPr>
                <a:solidFill>
                  <a:schemeClr val="dk2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▹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◆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◇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▪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311700" y="2053762"/>
            <a:ext cx="8520600" cy="145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 3</a:t>
            </a:r>
            <a:br>
              <a:rPr lang="en"/>
            </a:br>
            <a:r>
              <a:rPr lang="en"/>
              <a:t>Aprendizaje Automático</a:t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>
            <p:ph idx="1" type="subTitle"/>
          </p:nvPr>
        </p:nvSpPr>
        <p:spPr>
          <a:xfrm>
            <a:off x="353725" y="284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353725" y="3257481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Semana 1. Presentación del módulo + Árboles de Decisión</a:t>
            </a:r>
            <a:endParaRPr/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6"/>
          <p:cNvSpPr txBox="1"/>
          <p:nvPr>
            <p:ph type="ctrTitle"/>
          </p:nvPr>
        </p:nvSpPr>
        <p:spPr>
          <a:xfrm>
            <a:off x="311700" y="20904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 3</a:t>
            </a:r>
            <a:br>
              <a:rPr lang="en"/>
            </a:br>
            <a:r>
              <a:rPr lang="en"/>
              <a:t>Aprendizaje Automático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el aprendizaje automático?</a:t>
            </a:r>
            <a:endParaRPr/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5" name="Google Shape;95;p17"/>
          <p:cNvGrpSpPr/>
          <p:nvPr/>
        </p:nvGrpSpPr>
        <p:grpSpPr>
          <a:xfrm>
            <a:off x="2532818" y="860250"/>
            <a:ext cx="3611400" cy="3611400"/>
            <a:chOff x="1335100" y="860250"/>
            <a:chExt cx="3611400" cy="3611400"/>
          </a:xfrm>
        </p:grpSpPr>
        <p:sp>
          <p:nvSpPr>
            <p:cNvPr id="96" name="Google Shape;96;p17"/>
            <p:cNvSpPr/>
            <p:nvPr/>
          </p:nvSpPr>
          <p:spPr>
            <a:xfrm>
              <a:off x="1335100" y="860250"/>
              <a:ext cx="3611400" cy="3611400"/>
            </a:xfrm>
            <a:prstGeom prst="ellipse">
              <a:avLst/>
            </a:prstGeom>
            <a:solidFill>
              <a:srgbClr val="99D9EA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2045625" y="1734925"/>
              <a:ext cx="2616300" cy="2616300"/>
            </a:xfrm>
            <a:prstGeom prst="ellipse">
              <a:avLst/>
            </a:prstGeom>
            <a:solidFill>
              <a:srgbClr val="C8BFE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2932900" y="2801575"/>
              <a:ext cx="1416000" cy="1384800"/>
            </a:xfrm>
            <a:prstGeom prst="ellipse">
              <a:avLst/>
            </a:prstGeom>
            <a:solidFill>
              <a:srgbClr val="B5E61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7"/>
            <p:cNvSpPr txBox="1"/>
            <p:nvPr/>
          </p:nvSpPr>
          <p:spPr>
            <a:xfrm>
              <a:off x="2187500" y="1012225"/>
              <a:ext cx="2123100" cy="7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Encode Sans SemiBold"/>
                  <a:ea typeface="Encode Sans SemiBold"/>
                  <a:cs typeface="Encode Sans SemiBold"/>
                  <a:sym typeface="Encode Sans SemiBold"/>
                </a:rPr>
                <a:t>Inteligencia Artificial:</a:t>
              </a:r>
              <a:br>
                <a:rPr lang="en">
                  <a:latin typeface="Encode Sans SemiBold"/>
                  <a:ea typeface="Encode Sans SemiBold"/>
                  <a:cs typeface="Encode Sans SemiBold"/>
                  <a:sym typeface="Encode Sans SemiBold"/>
                </a:rPr>
              </a:br>
              <a:r>
                <a:rPr lang="en" sz="900">
                  <a:latin typeface="Encode Sans SemiBold"/>
                  <a:ea typeface="Encode Sans SemiBold"/>
                  <a:cs typeface="Encode Sans SemiBold"/>
                  <a:sym typeface="Encode Sans SemiBold"/>
                </a:rPr>
                <a:t>Creación de agentes que puedan realizar acciones que los conduzcan a sus objetivos.</a:t>
              </a:r>
              <a:endParaRPr sz="900">
                <a:latin typeface="Encode Sans SemiBold"/>
                <a:ea typeface="Encode Sans SemiBold"/>
                <a:cs typeface="Encode Sans SemiBold"/>
                <a:sym typeface="Encode Sans SemiBold"/>
              </a:endParaRPr>
            </a:p>
          </p:txBody>
        </p:sp>
        <p:sp>
          <p:nvSpPr>
            <p:cNvPr id="100" name="Google Shape;100;p17"/>
            <p:cNvSpPr txBox="1"/>
            <p:nvPr/>
          </p:nvSpPr>
          <p:spPr>
            <a:xfrm>
              <a:off x="2601300" y="1850275"/>
              <a:ext cx="1874700" cy="7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Encode Sans SemiBold"/>
                  <a:ea typeface="Encode Sans SemiBold"/>
                  <a:cs typeface="Encode Sans SemiBold"/>
                  <a:sym typeface="Encode Sans SemiBold"/>
                </a:rPr>
                <a:t>Aprendizaje automático (ML)</a:t>
              </a:r>
              <a:r>
                <a:rPr lang="en" sz="1300">
                  <a:latin typeface="Encode Sans SemiBold"/>
                  <a:ea typeface="Encode Sans SemiBold"/>
                  <a:cs typeface="Encode Sans SemiBold"/>
                  <a:sym typeface="Encode Sans SemiBold"/>
                </a:rPr>
                <a:t>:</a:t>
              </a:r>
              <a:br>
                <a:rPr lang="en">
                  <a:latin typeface="Encode Sans SemiBold"/>
                  <a:ea typeface="Encode Sans SemiBold"/>
                  <a:cs typeface="Encode Sans SemiBold"/>
                  <a:sym typeface="Encode Sans SemiBold"/>
                </a:rPr>
              </a:br>
              <a:r>
                <a:rPr lang="en" sz="900">
                  <a:latin typeface="Encode Sans SemiBold"/>
                  <a:ea typeface="Encode Sans SemiBold"/>
                  <a:cs typeface="Encode Sans SemiBold"/>
                  <a:sym typeface="Encode Sans SemiBold"/>
                </a:rPr>
                <a:t>Técnica en las que una máquina aprende patrones a partir de la exposición a datos.</a:t>
              </a:r>
              <a:endParaRPr sz="900">
                <a:latin typeface="Encode Sans SemiBold"/>
                <a:ea typeface="Encode Sans SemiBold"/>
                <a:cs typeface="Encode Sans SemiBold"/>
                <a:sym typeface="Encode Sans SemiBold"/>
              </a:endParaRPr>
            </a:p>
          </p:txBody>
        </p:sp>
        <p:sp>
          <p:nvSpPr>
            <p:cNvPr id="101" name="Google Shape;101;p17"/>
            <p:cNvSpPr txBox="1"/>
            <p:nvPr/>
          </p:nvSpPr>
          <p:spPr>
            <a:xfrm>
              <a:off x="3147650" y="2865925"/>
              <a:ext cx="1162800" cy="7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Encode Sans SemiBold"/>
                  <a:ea typeface="Encode Sans SemiBold"/>
                  <a:cs typeface="Encode Sans SemiBold"/>
                  <a:sym typeface="Encode Sans SemiBold"/>
                </a:rPr>
                <a:t>Aprendizaje profundo:</a:t>
              </a:r>
              <a:br>
                <a:rPr lang="en">
                  <a:latin typeface="Encode Sans SemiBold"/>
                  <a:ea typeface="Encode Sans SemiBold"/>
                  <a:cs typeface="Encode Sans SemiBold"/>
                  <a:sym typeface="Encode Sans SemiBold"/>
                </a:rPr>
              </a:br>
              <a:r>
                <a:rPr lang="en" sz="900">
                  <a:latin typeface="Encode Sans SemiBold"/>
                  <a:ea typeface="Encode Sans SemiBold"/>
                  <a:cs typeface="Encode Sans SemiBold"/>
                  <a:sym typeface="Encode Sans SemiBold"/>
                </a:rPr>
                <a:t>Técnica de ML basada en el uso de redes neuronales artificiales</a:t>
              </a:r>
              <a:endParaRPr sz="900">
                <a:latin typeface="Encode Sans SemiBold"/>
                <a:ea typeface="Encode Sans SemiBold"/>
                <a:cs typeface="Encode Sans SemiBold"/>
                <a:sym typeface="Encode Sans SemiBold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Automático</a:t>
            </a:r>
            <a:endParaRPr/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50" y="1268060"/>
            <a:ext cx="8233298" cy="278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/>
          <p:nvPr/>
        </p:nvSpPr>
        <p:spPr>
          <a:xfrm>
            <a:off x="4743325" y="1520425"/>
            <a:ext cx="803100" cy="728100"/>
          </a:xfrm>
          <a:prstGeom prst="ellipse">
            <a:avLst/>
          </a:prstGeom>
          <a:solidFill>
            <a:srgbClr val="70B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6617075" y="1702450"/>
            <a:ext cx="2323500" cy="199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Automático</a:t>
            </a:r>
            <a:endParaRPr/>
          </a:p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271016"/>
            <a:ext cx="8229601" cy="277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6617075" y="1702450"/>
            <a:ext cx="2323500" cy="199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975" y="1777400"/>
            <a:ext cx="846100" cy="65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4599" y="1779002"/>
            <a:ext cx="846100" cy="540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Aprendizaje Automático</a:t>
            </a:r>
            <a:endParaRPr/>
          </a:p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75" y="771112"/>
            <a:ext cx="1951549" cy="3731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9515" y="1269463"/>
            <a:ext cx="4196851" cy="260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8425" y="1674375"/>
            <a:ext cx="821600" cy="6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8175" y="550511"/>
            <a:ext cx="1288940" cy="404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7">
            <a:alphaModFix/>
          </a:blip>
          <a:srcRect b="7927" l="0" r="0" t="0"/>
          <a:stretch/>
        </p:blipFill>
        <p:spPr>
          <a:xfrm>
            <a:off x="2329650" y="626725"/>
            <a:ext cx="4875077" cy="387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diferencia hay entre I.A. y ciencia de datos?</a:t>
            </a:r>
            <a:endParaRPr/>
          </a:p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50" y="1401288"/>
            <a:ext cx="2231651" cy="234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7200" y="1401300"/>
            <a:ext cx="2231650" cy="278831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265725" y="867300"/>
            <a:ext cx="24735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Alice, la científica de datos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5899700" y="867300"/>
            <a:ext cx="30504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Bob</a:t>
            </a: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, el gurú de Machine Learning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2809400" y="1424810"/>
            <a:ext cx="2724300" cy="12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Encode Sans SemiBold"/>
              <a:buChar char="●"/>
            </a:pPr>
            <a:r>
              <a:rPr lang="en" sz="1000">
                <a:latin typeface="Encode Sans SemiBold"/>
                <a:ea typeface="Encode Sans SemiBold"/>
                <a:cs typeface="Encode Sans SemiBold"/>
                <a:sym typeface="Encode Sans SemiBold"/>
              </a:rPr>
              <a:t>Mayormente interesada en los parámetros.</a:t>
            </a:r>
            <a:br>
              <a:rPr lang="en" sz="1000">
                <a:latin typeface="Encode Sans SemiBold"/>
                <a:ea typeface="Encode Sans SemiBold"/>
                <a:cs typeface="Encode Sans SemiBold"/>
                <a:sym typeface="Encode Sans SemiBold"/>
              </a:rPr>
            </a:br>
            <a:endParaRPr sz="1000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Encode Sans SemiBold"/>
              <a:buChar char="●"/>
            </a:pPr>
            <a:r>
              <a:rPr lang="en" sz="1000">
                <a:latin typeface="Encode Sans SemiBold"/>
                <a:ea typeface="Encode Sans SemiBold"/>
                <a:cs typeface="Encode Sans SemiBold"/>
                <a:sym typeface="Encode Sans SemiBold"/>
              </a:rPr>
              <a:t>Puede entender cómo funciona el modelo y cómo el resultado depende de cada variable.</a:t>
            </a:r>
            <a:endParaRPr sz="10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4372950" y="3011475"/>
            <a:ext cx="2724300" cy="12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Encode Sans SemiBold"/>
              <a:buChar char="●"/>
            </a:pPr>
            <a:r>
              <a:rPr lang="en" sz="1000">
                <a:latin typeface="Encode Sans SemiBold"/>
                <a:ea typeface="Encode Sans SemiBold"/>
                <a:cs typeface="Encode Sans SemiBold"/>
                <a:sym typeface="Encode Sans SemiBold"/>
              </a:rPr>
              <a:t>Mayormente interesado en el poder predictivo de los modelos.</a:t>
            </a:r>
            <a:br>
              <a:rPr lang="en" sz="1000">
                <a:latin typeface="Encode Sans SemiBold"/>
                <a:ea typeface="Encode Sans SemiBold"/>
                <a:cs typeface="Encode Sans SemiBold"/>
                <a:sym typeface="Encode Sans SemiBold"/>
              </a:rPr>
            </a:br>
            <a:endParaRPr sz="1000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Encode Sans SemiBold"/>
              <a:buChar char="●"/>
            </a:pPr>
            <a:r>
              <a:rPr lang="en" sz="1000">
                <a:latin typeface="Encode Sans SemiBold"/>
                <a:ea typeface="Encode Sans SemiBold"/>
                <a:cs typeface="Encode Sans SemiBold"/>
                <a:sym typeface="Encode Sans SemiBold"/>
              </a:rPr>
              <a:t>No le preocupan los parámetros, sus estimaciones o errores.</a:t>
            </a:r>
            <a:endParaRPr sz="1000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Encode Sans SemiBold"/>
              <a:buChar char="●"/>
            </a:pPr>
            <a:r>
              <a:rPr lang="en" sz="1000">
                <a:latin typeface="Encode Sans SemiBold"/>
                <a:ea typeface="Encode Sans SemiBold"/>
                <a:cs typeface="Encode Sans SemiBold"/>
                <a:sym typeface="Encode Sans SemiBold"/>
              </a:rPr>
              <a:t>Muy difícil / Imposible entender cómo funciona el modelo.</a:t>
            </a:r>
            <a:endParaRPr sz="10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 del módulo</a:t>
            </a:r>
            <a:endParaRPr/>
          </a:p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25" y="1144300"/>
            <a:ext cx="4069752" cy="28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777" y="684300"/>
            <a:ext cx="3742083" cy="3831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265500" y="471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Práctica</a:t>
            </a:r>
            <a:endParaRPr/>
          </a:p>
        </p:txBody>
      </p:sp>
      <p:sp>
        <p:nvSpPr>
          <p:cNvPr id="157" name="Google Shape;157;p23"/>
          <p:cNvSpPr txBox="1"/>
          <p:nvPr>
            <p:ph idx="1" type="subTitle"/>
          </p:nvPr>
        </p:nvSpPr>
        <p:spPr>
          <a:xfrm>
            <a:off x="265500" y="2041075"/>
            <a:ext cx="4045200" cy="19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5">
                <a:latin typeface="Faustina"/>
                <a:ea typeface="Faustina"/>
                <a:cs typeface="Faustina"/>
                <a:sym typeface="Faustina"/>
              </a:rPr>
              <a:t>En este módulo:</a:t>
            </a:r>
            <a:br>
              <a:rPr lang="en" sz="1455">
                <a:latin typeface="Faustina"/>
                <a:ea typeface="Faustina"/>
                <a:cs typeface="Faustina"/>
                <a:sym typeface="Faustina"/>
              </a:rPr>
            </a:br>
            <a:endParaRPr sz="1455">
              <a:latin typeface="Faustina"/>
              <a:ea typeface="Faustina"/>
              <a:cs typeface="Faustina"/>
              <a:sym typeface="Faustina"/>
            </a:endParaRPr>
          </a:p>
          <a:p>
            <a:pPr indent="-320992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55"/>
              <a:buFont typeface="Faustina"/>
              <a:buChar char="●"/>
            </a:pPr>
            <a:r>
              <a:rPr lang="en" sz="1455">
                <a:latin typeface="Faustina"/>
                <a:ea typeface="Faustina"/>
                <a:cs typeface="Faustina"/>
                <a:sym typeface="Faustina"/>
              </a:rPr>
              <a:t>Vamos a ver una serie de algoritmos, de complejidad y potencia creciente.</a:t>
            </a:r>
            <a:endParaRPr sz="1455">
              <a:latin typeface="Faustina"/>
              <a:ea typeface="Faustina"/>
              <a:cs typeface="Faustina"/>
              <a:sym typeface="Faustina"/>
            </a:endParaRPr>
          </a:p>
          <a:p>
            <a:pPr indent="-320992" lvl="0" marL="45720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SzPts val="1455"/>
              <a:buFont typeface="Faustina"/>
              <a:buChar char="●"/>
            </a:pPr>
            <a:r>
              <a:rPr lang="en" sz="1455">
                <a:latin typeface="Faustina"/>
                <a:ea typeface="Faustina"/>
                <a:cs typeface="Faustina"/>
                <a:sym typeface="Faustina"/>
              </a:rPr>
              <a:t>Los conceptos y métodos del módulo 2 (por ejemplo, GridSearchCV), se suponen conocidos (repasen y pregunten!).</a:t>
            </a:r>
            <a:endParaRPr sz="1455"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54354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